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381" r:id="rId2"/>
    <p:sldId id="276" r:id="rId3"/>
    <p:sldId id="382" r:id="rId4"/>
    <p:sldId id="383" r:id="rId5"/>
    <p:sldId id="385" r:id="rId6"/>
    <p:sldId id="384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</p:sldIdLst>
  <p:sldSz cx="9144000" cy="6858000" type="screen4x3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B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466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A196119-D77C-4E0E-8594-DCC2B5926145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F1FFF4F-B5D7-4A53-ADA4-A88818CD05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4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8C12-4184-4EFE-940F-201F69E5B9F5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418C12-4184-4EFE-940F-201F69E5B9F5}" type="datetimeFigureOut">
              <a:rPr lang="pt-BR" smtClean="0"/>
              <a:t>30/11/2020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A56DE0-FD94-4DAF-BE66-C98F0FA59173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18.png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2050" name="Picture 2" descr="C:\Users\Carlao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2" y="908720"/>
            <a:ext cx="7808106" cy="48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arlao\Desktop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2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10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07504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692696"/>
            <a:ext cx="24482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Induzido (rotor)</a:t>
            </a:r>
          </a:p>
          <a:p>
            <a:r>
              <a:rPr lang="pt-BR" sz="2000" b="1" dirty="0"/>
              <a:t>O induzido possui dois rolamentos (um em cada extremidade). Possui também uma engrenagem para distribuir torque aos eixos de tração. O campo eletromagnético, criado pelo estator quando energizado, força o rotor a girar na direção para a frente ou para trás.</a:t>
            </a:r>
          </a:p>
        </p:txBody>
      </p:sp>
      <p:pic>
        <p:nvPicPr>
          <p:cNvPr id="27650" name="Picture 2" descr="C:\Users\Carlao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53" b="96403" l="10000" r="95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9"/>
            <a:ext cx="6120220" cy="34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572000" y="49318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INDUZIDO (ROTOR)</a:t>
            </a:r>
            <a:endParaRPr lang="pt-BR" dirty="0"/>
          </a:p>
        </p:txBody>
      </p:sp>
      <p:pic>
        <p:nvPicPr>
          <p:cNvPr id="9" name="Picture 2" descr="C:\Users\Carlao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11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9512" y="787926"/>
            <a:ext cx="88569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</a:rPr>
              <a:t>Sensor de posição do motor de acionamento/Gerador</a:t>
            </a:r>
          </a:p>
          <a:p>
            <a:pPr algn="just"/>
            <a:r>
              <a:rPr lang="pt-BR" b="1" dirty="0"/>
              <a:t>Este sensor monitora a posição, a velocidade e a direção do motor de acionamento/Gerador, a fim de energizar as bobinas do estator no momento exato. O sensor é monitorado pelo HPCM1 (Módulo híbrido de controle do trem de força). Assim monitora a posição angular, a velocidade e a direção do motor de acionamento/Gerador com base nos sinais do sensor de posição.</a:t>
            </a:r>
          </a:p>
          <a:p>
            <a:pPr algn="just"/>
            <a:r>
              <a:rPr lang="pt-BR" b="1" dirty="0"/>
              <a:t>O sensor é composto de uma bobina de acionamento, e um rotor metálico de formato irregular. O rotor metálico de forma irregular faz parte do motor de acionamento/Gerador.</a:t>
            </a:r>
          </a:p>
          <a:p>
            <a:pPr algn="just"/>
            <a:r>
              <a:rPr lang="pt-BR" b="1" dirty="0"/>
              <a:t>Com o veículo LIGADO, o HPCM1 emite um sinal de excitação de 5 volts alternados e 10 quilohertz para a bobina do inversor. O sinal cria um campo magnético ao redor das duas bobinas acionadas e rotor. Os módulos de controle do motor monitoram as duas bobinas acionadas em busca de um sinal de retorno. A posição do rotor faz com os sinais de retorno induzidos magneticamente das bobinas acionadas variem em tamanho e forma. Uma comparação dos dois sinais de bobina acionada permite que o módulo de controle do motor determine o ângulo exato, velocidade e direção do motor de acionamento/gerador.</a:t>
            </a:r>
          </a:p>
        </p:txBody>
      </p:sp>
      <p:pic>
        <p:nvPicPr>
          <p:cNvPr id="7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12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28674" name="Picture 2" descr="C:\Users\Carlao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7" b="95294" l="1401" r="969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081521"/>
            <a:ext cx="6310807" cy="450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3528" y="299695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dirty="0" smtClean="0"/>
              <a:t>BOBINA DE ACIONAMENTO</a:t>
            </a:r>
          </a:p>
          <a:p>
            <a:pPr marL="342900" indent="-342900">
              <a:buAutoNum type="arabicPeriod"/>
            </a:pPr>
            <a:endParaRPr lang="pt-BR" dirty="0" smtClean="0"/>
          </a:p>
          <a:p>
            <a:r>
              <a:rPr lang="pt-BR" dirty="0" smtClean="0"/>
              <a:t>2. ROTOR METÁLICO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419872" y="558924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SENSOR DE POSIÇÃO DO MOTOR DE ACIONAMENTO</a:t>
            </a:r>
            <a:endParaRPr lang="pt-BR" dirty="0"/>
          </a:p>
        </p:txBody>
      </p:sp>
      <p:pic>
        <p:nvPicPr>
          <p:cNvPr id="9" name="Picture 2" descr="C:\Users\Carlao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13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340768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Bomba de fluido da </a:t>
            </a:r>
            <a:r>
              <a:rPr lang="pt-BR" sz="2400" b="1" dirty="0" smtClean="0">
                <a:solidFill>
                  <a:schemeClr val="bg1"/>
                </a:solidFill>
              </a:rPr>
              <a:t>transmissão</a:t>
            </a:r>
          </a:p>
          <a:p>
            <a:endParaRPr lang="pt-BR" sz="2000" b="1" dirty="0"/>
          </a:p>
          <a:p>
            <a:pPr algn="just"/>
            <a:r>
              <a:rPr lang="pt-BR" sz="2000" b="1" dirty="0"/>
              <a:t>A transmissão 1ET25 utiliza uma bomba mecânica rotativa de corrente contínua de 12V para lubrificar e arrefecer os componentes. A bomba está montada externamente ao conjunto motor/transmissão e é controlada pelo conjunto do módulo inversor de potência do motor.</a:t>
            </a:r>
          </a:p>
          <a:p>
            <a:pPr algn="just"/>
            <a:r>
              <a:rPr lang="pt-BR" sz="2000" b="1" dirty="0"/>
              <a:t>Opera sob baixa pressão e só funciona quando o veículo estiver em movimento. O módulo inversor de potência fornece um sinal PWM para controlar a bomba que responde com um sinal PWM de retorno.</a:t>
            </a:r>
          </a:p>
          <a:p>
            <a:pPr algn="just"/>
            <a:r>
              <a:rPr lang="pt-BR" sz="2000" b="1" dirty="0"/>
              <a:t>A bomba succiona fluido da parte inferior da transmissão e enche o cárter na parte superior da transmissão. O cárter contém orifícios de saída estrategicamente posicionados para pulverizar fluido no motor e nos rolamentos, para fornecer lubrificação e resfriamento.</a:t>
            </a:r>
          </a:p>
        </p:txBody>
      </p:sp>
      <p:pic>
        <p:nvPicPr>
          <p:cNvPr id="7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14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29698" name="Picture 2" descr="C:\Users\Carlao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05" b="92070" l="3865" r="89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7454"/>
            <a:ext cx="2952328" cy="323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C:\Users\Carlao\Desktop\img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7" b="97351" l="741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57" y="1124745"/>
            <a:ext cx="3014876" cy="317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616" y="4582869"/>
            <a:ext cx="340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BOMBA DE FLUIDO DA TRANSMISSÃO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652120" y="4510861"/>
            <a:ext cx="28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PLACA DE  FILTRO DA BOMBA DE FLUIDO</a:t>
            </a:r>
            <a:endParaRPr lang="pt-BR" dirty="0"/>
          </a:p>
        </p:txBody>
      </p:sp>
      <p:pic>
        <p:nvPicPr>
          <p:cNvPr id="11" name="Picture 2" descr="C:\Users\Carlao\Desktop\unnam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15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60364" y="3415640"/>
            <a:ext cx="78021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</a:rPr>
              <a:t>Placa de filtro</a:t>
            </a:r>
          </a:p>
          <a:p>
            <a:pPr algn="just"/>
            <a:r>
              <a:rPr lang="pt-BR" sz="2400" b="1" dirty="0"/>
              <a:t>A placa de filtro impede que pequenas partículas entrem nos circuitos de lubrificação da transmissão evitando danos em componentes como rolamentos e buchas. A placa de filtro está diretamente conectada na carcaça do motor</a:t>
            </a:r>
            <a:r>
              <a:rPr lang="pt-BR" sz="2400" b="1" dirty="0" smtClean="0"/>
              <a:t>.</a:t>
            </a:r>
          </a:p>
          <a:p>
            <a:pPr algn="just"/>
            <a:endParaRPr lang="pt-BR" sz="24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06389"/>
            <a:ext cx="3017837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16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-144016" y="0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30722" name="Picture 2" descr="C:\Users\Carlao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94040" l="9677" r="89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58" y="974335"/>
            <a:ext cx="3119306" cy="303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60364" y="4028871"/>
            <a:ext cx="83321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Sensor de temperatura do fluido da transmissão.</a:t>
            </a:r>
          </a:p>
          <a:p>
            <a:pPr algn="just"/>
            <a:r>
              <a:rPr lang="pt-BR" sz="2400" b="1" dirty="0"/>
              <a:t>O sensor de temperatura do fluido da transmissão conecta-se à ECM. Assim, ele envia os dados de temperatura do fluido ao PIM do motor de acionamento/gerador para ajustar o torque do motor de acionamento/gerador.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3419872" y="1700808"/>
            <a:ext cx="1429754" cy="2944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004048" y="155679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SENSOR DE TEMPERATURA DO FLUIDO DA TRANSMISSÃO</a:t>
            </a:r>
            <a:endParaRPr lang="pt-BR" dirty="0"/>
          </a:p>
        </p:txBody>
      </p:sp>
      <p:pic>
        <p:nvPicPr>
          <p:cNvPr id="11" name="Picture 2" descr="C:\Users\Carlao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17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68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54868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200" b="1" dirty="0"/>
              <a:t>Interruptor interno de modo</a:t>
            </a:r>
          </a:p>
          <a:p>
            <a:pPr algn="just"/>
            <a:r>
              <a:rPr lang="pt-BR" sz="2000" b="1" dirty="0"/>
              <a:t>O interruptor interno de modo está localizado dentro da transmissão, debaixo da tampa da transmissão. O interruptor é diretamente conectado ao eixo seletor de marchas e fixado ao eixo com um pequeno parafuso de retenção. Os componentes internos do interruptor giram com o movimento do eixo.</a:t>
            </a:r>
          </a:p>
          <a:p>
            <a:pPr algn="just"/>
            <a:r>
              <a:rPr lang="pt-BR" sz="2000" b="1" dirty="0"/>
              <a:t>Utilizando-se o escâner é possível visualizar os parâmetros de entrada do comutador interno de modo, que são representados como A/B/C/P. A tensão de entrada no módulo é alta quando o comutador está aberto e baixa quando o comutador está aterrado.</a:t>
            </a:r>
          </a:p>
        </p:txBody>
      </p:sp>
      <p:pic>
        <p:nvPicPr>
          <p:cNvPr id="32770" name="Picture 2" descr="C:\Users\Carlao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6" b="96241" l="4737" r="968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60" y="1956081"/>
            <a:ext cx="3852936" cy="269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18</a:t>
            </a:fld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4" y="1312307"/>
            <a:ext cx="360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/>
              <a:t>Conectores da transmissão</a:t>
            </a:r>
          </a:p>
          <a:p>
            <a:pPr algn="just"/>
            <a:r>
              <a:rPr lang="pt-BR" sz="2000" b="1" dirty="0"/>
              <a:t>A transmissão possui dois conectores de 12 vias de baixa tensão que são conectados ao chicote do veículo. O conector X175 está no lado direito do veículo e se conecta ao interruptor interno de modo. O conector X176 está localizado no lado esquerdo da transmissão e se conecta ao sensor de posição do motor de acionamento (relutor) e ao sensor de temperatura da transmissão.</a:t>
            </a:r>
          </a:p>
        </p:txBody>
      </p:sp>
      <p:pic>
        <p:nvPicPr>
          <p:cNvPr id="33794" name="Picture 2" descr="C:\Users\Carlao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1" b="95706" l="9894" r="897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2132857"/>
            <a:ext cx="5668267" cy="361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Carlao\Downloads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68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021832" y="1700808"/>
            <a:ext cx="501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1- CONECTOR X175  </a:t>
            </a:r>
            <a:r>
              <a:rPr lang="pt-BR" dirty="0" smtClean="0"/>
              <a:t>     </a:t>
            </a:r>
            <a:r>
              <a:rPr lang="pt-BR" dirty="0" smtClean="0"/>
              <a:t>2-CONECTOR X176</a:t>
            </a:r>
            <a:endParaRPr lang="pt-BR" dirty="0"/>
          </a:p>
        </p:txBody>
      </p:sp>
      <p:pic>
        <p:nvPicPr>
          <p:cNvPr id="11" name="Picture 2" descr="C:\Users\Carlao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19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616" y="1340768"/>
            <a:ext cx="69847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MODOS DE </a:t>
            </a:r>
            <a:r>
              <a:rPr lang="pt-BR" dirty="0" smtClean="0">
                <a:solidFill>
                  <a:schemeClr val="bg1"/>
                </a:solidFill>
              </a:rPr>
              <a:t>OPERAÇÃO</a:t>
            </a:r>
          </a:p>
          <a:p>
            <a:endParaRPr lang="pt-BR" dirty="0"/>
          </a:p>
          <a:p>
            <a:r>
              <a:rPr lang="pt-BR" sz="2400" b="1" dirty="0"/>
              <a:t>Park e Neutro</a:t>
            </a:r>
          </a:p>
          <a:p>
            <a:r>
              <a:rPr lang="pt-BR" sz="2400" dirty="0"/>
              <a:t>Quando em Park, a lingueta de estacionamento está engatada no eixo principal dentro da transmissão. Este engate não permite que o eixo principal e a transmissão final girem, o que, por sua vez, não permite que as rodas motrizes girem. Em Neutro, o eixo principal está livre para girar, o que permite que o veículo seja movido sem a lingueta de estacionamento engatada.</a:t>
            </a:r>
          </a:p>
        </p:txBody>
      </p:sp>
      <p:pic>
        <p:nvPicPr>
          <p:cNvPr id="7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88606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O Chevrolet BOLT EV está equipado com uma transmissão com tração eletrônica 1ET25, de velocidade variável e tração dianteira. O conjunto do motor de acionamento/gerador elétrico dentro da transmissão impulsiona o veículo. Os principais componentes do sistema são: Um motor/gerador de 150 kW, conjunto de engrenagens de redução, diferencial, </a:t>
            </a:r>
            <a:r>
              <a:rPr lang="pt-BR" sz="2400" dirty="0"/>
              <a:t>bomba auxiliar de fluido e conexões dos cabos trifásicos.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394757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Componentes Mecânicos</a:t>
            </a:r>
          </a:p>
          <a:p>
            <a:pPr algn="just"/>
            <a:r>
              <a:rPr lang="pt-BR" sz="2400" b="1" dirty="0"/>
              <a:t>Os componentes mecânicos da transmissão 1ET25 incluem o conjunto do diferencial, conjunto de acionamento final, eixo principal, trava de estacionamento e eixos de saída.</a:t>
            </a:r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7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20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60364" y="764704"/>
            <a:ext cx="78021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Drive e </a:t>
            </a:r>
            <a:r>
              <a:rPr lang="pt-BR" sz="2200" b="1" dirty="0" smtClean="0"/>
              <a:t>Ré</a:t>
            </a:r>
          </a:p>
          <a:p>
            <a:endParaRPr lang="pt-BR" sz="2200" b="1" dirty="0"/>
          </a:p>
          <a:p>
            <a:r>
              <a:rPr lang="pt-BR" sz="2200" b="1" dirty="0"/>
              <a:t>Quando o veículo é colocado em Drive, a corrente é enviada ao motor/gerador de tração para impulsionar o veículo para a frente. Na medida em que o pedal do acelerador é pressionado, a amplitude e a frequência da corrente trifásica são modificadas para fornecer torque suficiente para mover o veículo. Quando o veículo ganha velocidade, a amplitude a frequência da corrente trifásica começam a diminuir a saída de torque e aumentam a velocidade do motor de acionamento/gerador. A modificação da corrente ocorre em conjunto com a posição do pedal do acelerador e a carga aplicada ao veículo. Em Ré, a polaridade da corrente fornecida ao motor é invertida e gira o motor/gerador no sentido oposto, movimentando o veículo para trás.</a:t>
            </a:r>
          </a:p>
        </p:txBody>
      </p:sp>
      <p:pic>
        <p:nvPicPr>
          <p:cNvPr id="7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21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1600" y="1412776"/>
            <a:ext cx="7390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Marcha reduzida (L</a:t>
            </a:r>
            <a:r>
              <a:rPr lang="pt-BR" sz="2400" b="1" dirty="0" smtClean="0"/>
              <a:t>)</a:t>
            </a:r>
          </a:p>
          <a:p>
            <a:endParaRPr lang="pt-BR" sz="2400" b="1" dirty="0"/>
          </a:p>
          <a:p>
            <a:r>
              <a:rPr lang="pt-BR" sz="2400" b="1" dirty="0"/>
              <a:t>Está disponível para proporcionar a sensação de maior frenagem do motor e pode ser utilizada para desacelerar o veículo de forma mais agressiva do que a marcha de tração. Quando em marcha baixa, o veículo desacelera mais rapidamente e usa o motor de acionamento/gerador para coletar energia agressivamente durante um evento de frenagem regenerativa.</a:t>
            </a:r>
          </a:p>
        </p:txBody>
      </p:sp>
      <p:pic>
        <p:nvPicPr>
          <p:cNvPr id="7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22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616" y="1196752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Frenagem </a:t>
            </a:r>
            <a:r>
              <a:rPr lang="pt-BR" sz="2400" b="1" dirty="0" smtClean="0"/>
              <a:t>regenerativa</a:t>
            </a:r>
          </a:p>
          <a:p>
            <a:endParaRPr lang="pt-BR" sz="2400" b="1" dirty="0"/>
          </a:p>
          <a:p>
            <a:r>
              <a:rPr lang="pt-BR" sz="2400" b="1" dirty="0"/>
              <a:t>Quando o motorista levanta o pé do pedal do acelerador e pressiona o pedal do freio, o motor elétrico desacelera o veículo aplicando torque negativo ao eixo de saída e gerando eletricidade (força contra eletromotriz), carregando a bateria. A energia elétrica trifásica de corrente alternada gerada pelo motor é transformada em energia elétrica de corrente contínua de ALTA TENSÃO no módulo inversor de potência do motor/gerador e armazenada na bateria do veículo.</a:t>
            </a:r>
          </a:p>
        </p:txBody>
      </p:sp>
      <p:pic>
        <p:nvPicPr>
          <p:cNvPr id="7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23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45248"/>
              </p:ext>
            </p:extLst>
          </p:nvPr>
        </p:nvGraphicFramePr>
        <p:xfrm>
          <a:off x="251521" y="1406028"/>
          <a:ext cx="8496944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4789291"/>
                <a:gridCol w="3707653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Fluido </a:t>
                      </a:r>
                      <a:r>
                        <a:rPr lang="pt-BR" sz="2400" b="1" dirty="0" err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Dexron</a:t>
                      </a:r>
                      <a:r>
                        <a:rPr lang="pt-BR" sz="24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 HP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Aplicativo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Capacidades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Troca de fluido - capacidade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2,6 litros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Transmissão seca (vazia)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2,9 litros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Courier New"/>
                          <a:ea typeface="Calibri"/>
                          <a:cs typeface="Times New Roman"/>
                        </a:rPr>
                        <a:t> 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24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692696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/>
              <a:t>Arrefecimento do </a:t>
            </a:r>
            <a:r>
              <a:rPr lang="pt-BR" sz="2200" b="1" dirty="0" smtClean="0"/>
              <a:t>sistema</a:t>
            </a:r>
          </a:p>
          <a:p>
            <a:endParaRPr lang="pt-BR" sz="2200" b="1" dirty="0"/>
          </a:p>
          <a:p>
            <a:r>
              <a:rPr lang="pt-BR" sz="2200" b="1" dirty="0"/>
              <a:t>A principal fonte geradora de calor na transmissão é o motor de acionamento/gerador. O fluido da transmissão resfria o motor de acionamento/gerador</a:t>
            </a:r>
            <a:r>
              <a:rPr lang="pt-BR" sz="2200" b="1" dirty="0" smtClean="0"/>
              <a:t>.</a:t>
            </a:r>
          </a:p>
          <a:p>
            <a:endParaRPr lang="pt-BR" sz="2200" b="1" dirty="0"/>
          </a:p>
          <a:p>
            <a:r>
              <a:rPr lang="pt-BR" sz="2200" b="1" dirty="0"/>
              <a:t>A transmissão compartilha o sistema de arrefecimento da eletrônica de potência. O liquido refrigerante flui através do cárter do liquido de arrefecimento na transmissão para transferir calor para fora do fluido da transmissão</a:t>
            </a:r>
            <a:r>
              <a:rPr lang="pt-BR" sz="2200" b="1" dirty="0" smtClean="0"/>
              <a:t>.</a:t>
            </a:r>
          </a:p>
          <a:p>
            <a:endParaRPr lang="pt-BR" sz="2200" b="1" dirty="0"/>
          </a:p>
          <a:p>
            <a:r>
              <a:rPr lang="pt-BR" sz="2200" b="1" dirty="0"/>
              <a:t>A bomba de fluido aspira o fluido resfriado da parte inferior da transmissão e bombeia o fluido resfriado para o reservatório de fluido na parte superior da transmissão. A partir daí, o fluido passa a resfriar o motor e lubrificar os rolamentos.</a:t>
            </a:r>
          </a:p>
        </p:txBody>
      </p:sp>
      <p:pic>
        <p:nvPicPr>
          <p:cNvPr id="7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25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34817" name="Picture 1" descr="C:\Users\Carlao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59" b="97810" l="3738" r="89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3981" y="706387"/>
            <a:ext cx="3685821" cy="235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C:\Users\Carlao\Desktop\img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8" b="96503" l="1852" r="96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96" y="1196752"/>
            <a:ext cx="61722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95536" y="4100879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1-	Entradas de resfriamento do motor</a:t>
            </a:r>
          </a:p>
          <a:p>
            <a:r>
              <a:rPr lang="pt-BR" sz="2000" b="1" dirty="0"/>
              <a:t>2-	Entradas de lubrificação dos rolamentos do motor</a:t>
            </a:r>
          </a:p>
          <a:p>
            <a:r>
              <a:rPr lang="pt-BR" sz="2000" b="1" dirty="0"/>
              <a:t>3-	Entrada de lubrificação da engrenagem do eixo principal</a:t>
            </a:r>
          </a:p>
          <a:p>
            <a:r>
              <a:rPr lang="pt-BR" sz="2000" b="1" dirty="0"/>
              <a:t>4-	Entrada de lubrificação do diferencial</a:t>
            </a:r>
          </a:p>
        </p:txBody>
      </p:sp>
      <p:pic>
        <p:nvPicPr>
          <p:cNvPr id="9" name="Picture 2" descr="C:\Users\Carlao\Desktop\unnam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26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7" name="Picture 3" descr="C:\Users\Carlao\Desktop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14" y="2780928"/>
            <a:ext cx="4541529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rlao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2780928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3528" y="106725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DUVIDAS ADICIONAIS PODEM SER SANADAS </a:t>
            </a:r>
            <a:endParaRPr lang="pt-BR" sz="2400" dirty="0" smtClean="0"/>
          </a:p>
          <a:p>
            <a:pPr algn="ctr"/>
            <a:r>
              <a:rPr lang="pt-BR" sz="2400" dirty="0" smtClean="0"/>
              <a:t>ENVIANDO-SE </a:t>
            </a:r>
            <a:r>
              <a:rPr lang="pt-BR" sz="2400" dirty="0"/>
              <a:t>UM E-MAIL PARA:</a:t>
            </a:r>
          </a:p>
          <a:p>
            <a:endParaRPr lang="pt-BR" sz="2400" dirty="0"/>
          </a:p>
          <a:p>
            <a:pPr algn="ctr"/>
            <a:r>
              <a:rPr lang="pt-BR" sz="2400" dirty="0"/>
              <a:t>suporte@apttabrasil.com</a:t>
            </a:r>
          </a:p>
        </p:txBody>
      </p:sp>
      <p:pic>
        <p:nvPicPr>
          <p:cNvPr id="11" name="Picture 2" descr="C:\Users\Carlao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27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2050" name="Picture 2" descr="C:\Users\Carlao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62" y="908720"/>
            <a:ext cx="7808106" cy="48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arlao\Desktop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04221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9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3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44" y="6248227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27213" y="2376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827213" y="2376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455294"/>
              </p:ext>
            </p:extLst>
          </p:nvPr>
        </p:nvGraphicFramePr>
        <p:xfrm>
          <a:off x="179512" y="620688"/>
          <a:ext cx="8280920" cy="5608320"/>
        </p:xfrm>
        <a:graphic>
          <a:graphicData uri="http://schemas.openxmlformats.org/drawingml/2006/table">
            <a:tbl>
              <a:tblPr firstRow="1" firstCol="1" bandRow="1"/>
              <a:tblGrid>
                <a:gridCol w="4584441"/>
                <a:gridCol w="3696479"/>
              </a:tblGrid>
              <a:tr h="289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Especificações Motor e Transmissão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Nome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1ET25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Código RPO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MMF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Local de produção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Incheon, Coréia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Tração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Dianteira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Ré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Eletricamente variável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Tipo de fluido 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da transmissão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DEXRON HP (High Performance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Tipo de transmissão: EV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Motor de acionamento de 150 kW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Tipo de Transmissão: T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Transversal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Tipo de transmissão: 25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Série do Produto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Posições da Alavanca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P,R,N,D,L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Material da Caixa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Liga de alumínio fundido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0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Peso liquido da transmissão</a:t>
                      </a:r>
                      <a:endParaRPr lang="pt-BR" sz="200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ourier New"/>
                          <a:ea typeface="Calibri"/>
                          <a:cs typeface="Times New Roman"/>
                        </a:rPr>
                        <a:t>77,4 kg</a:t>
                      </a:r>
                      <a:endParaRPr lang="pt-BR" sz="20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27213" y="2376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4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44016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24577" name="Picture 1" descr="C:\Users\Carlao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59" y="570116"/>
            <a:ext cx="6349993" cy="45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3528" y="486916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b="1" dirty="0" smtClean="0"/>
              <a:t>Bomba auxiliar de fluido 		2. Conexões dos cabos trifásicos</a:t>
            </a:r>
          </a:p>
          <a:p>
            <a:r>
              <a:rPr lang="pt-BR" b="1" dirty="0" smtClean="0"/>
              <a:t>3. Motor de acionamento /Gerador 		4. Engrenagens de Redução</a:t>
            </a:r>
          </a:p>
          <a:p>
            <a:r>
              <a:rPr lang="pt-BR" b="1" dirty="0" smtClean="0"/>
              <a:t>				5. Diferencial</a:t>
            </a:r>
            <a:endParaRPr lang="pt-BR" b="1" dirty="0"/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5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1412777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/>
              <a:t>Engrenagens de </a:t>
            </a:r>
            <a:r>
              <a:rPr lang="pt-BR" sz="2400" b="1" dirty="0" smtClean="0"/>
              <a:t>compensação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Fornecem uma relação fixa de marchas à frente e uma marcha a Ré. O conjunto de engrenagens inclui a saída do motor de acionamento, as engrenagens acionadas no eixo principal, a engrenagem acionada no diferencial e o conjunto do suporte de saída. A engrenagem do motor aciona a engrenagem no eixo principal para obter uma relação final de 7,05:1.</a:t>
            </a:r>
          </a:p>
        </p:txBody>
      </p:sp>
      <p:pic>
        <p:nvPicPr>
          <p:cNvPr id="7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6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23553" name="Picture 1" descr="C:\Users\Carlao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5" y="1429717"/>
            <a:ext cx="5435624" cy="379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300192" y="1268760"/>
            <a:ext cx="25202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t-BR" sz="2200" b="1" dirty="0" smtClean="0"/>
              <a:t>Engrenagem de acionamento do motor</a:t>
            </a:r>
          </a:p>
          <a:p>
            <a:pPr marL="342900" indent="-342900">
              <a:buAutoNum type="arabicPeriod"/>
            </a:pPr>
            <a:r>
              <a:rPr lang="pt-BR" sz="2200" b="1" dirty="0" smtClean="0"/>
              <a:t>Engrenagem acionada do eixo principal</a:t>
            </a:r>
          </a:p>
          <a:p>
            <a:pPr marL="342900" indent="-342900">
              <a:buAutoNum type="arabicPeriod"/>
            </a:pPr>
            <a:r>
              <a:rPr lang="pt-BR" sz="2200" b="1" dirty="0" smtClean="0"/>
              <a:t>Engrenagem de acionamento do eixo principal</a:t>
            </a:r>
          </a:p>
          <a:p>
            <a:pPr marL="342900" indent="-342900">
              <a:buAutoNum type="arabicPeriod"/>
            </a:pPr>
            <a:r>
              <a:rPr lang="pt-BR" sz="2200" b="1" dirty="0" smtClean="0"/>
              <a:t>Engrenagem do diferencial</a:t>
            </a:r>
            <a:endParaRPr lang="pt-BR" sz="2200" b="1" dirty="0"/>
          </a:p>
        </p:txBody>
      </p:sp>
      <p:pic>
        <p:nvPicPr>
          <p:cNvPr id="8" name="Picture 2" descr="C:\Users\Carlao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7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21512" name="Picture 8" descr="C:\Users\Carlao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08" b="99237" l="9831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5514"/>
            <a:ext cx="5184576" cy="462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292080" y="965041"/>
            <a:ext cx="3744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Trava de estacionamento</a:t>
            </a:r>
          </a:p>
          <a:p>
            <a:r>
              <a:rPr lang="pt-BR" sz="2400" dirty="0"/>
              <a:t>A trava de estacionamento engata uma engrenagem estriada no eixo para impedir que o veículo se mova para a frente ou para trás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/>
              <a:t>1-Seletor manual</a:t>
            </a:r>
          </a:p>
          <a:p>
            <a:r>
              <a:rPr lang="pt-BR" sz="2400" dirty="0"/>
              <a:t>2- Atuador da trava de estacionamento</a:t>
            </a:r>
          </a:p>
          <a:p>
            <a:r>
              <a:rPr lang="pt-BR" sz="2400" dirty="0"/>
              <a:t>3-Trava de estacionamento </a:t>
            </a:r>
            <a:endParaRPr lang="pt-BR" sz="2400" dirty="0" smtClean="0"/>
          </a:p>
          <a:p>
            <a:r>
              <a:rPr lang="pt-BR" sz="2400" dirty="0" smtClean="0"/>
              <a:t>4- </a:t>
            </a:r>
            <a:r>
              <a:rPr lang="pt-BR" sz="2400" dirty="0"/>
              <a:t>Engrenagens para travamento</a:t>
            </a:r>
          </a:p>
        </p:txBody>
      </p:sp>
      <p:pic>
        <p:nvPicPr>
          <p:cNvPr id="9" name="Picture 2" descr="C:\Users\Carlao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8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126876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Componentes Eletrônicos</a:t>
            </a:r>
          </a:p>
          <a:p>
            <a:pPr algn="ctr"/>
            <a:r>
              <a:rPr lang="pt-BR" sz="2400" dirty="0"/>
              <a:t>Incluem</a:t>
            </a:r>
            <a:r>
              <a:rPr lang="pt-BR" sz="2400" dirty="0" smtClean="0"/>
              <a:t>:</a:t>
            </a:r>
          </a:p>
          <a:p>
            <a:pPr algn="ctr"/>
            <a:endParaRPr lang="pt-BR" sz="2400" dirty="0"/>
          </a:p>
          <a:p>
            <a:r>
              <a:rPr lang="pt-BR" sz="2400" dirty="0"/>
              <a:t>•	Conjunto do motor de acionamento/Gerador</a:t>
            </a:r>
          </a:p>
          <a:p>
            <a:r>
              <a:rPr lang="pt-BR" sz="2400" dirty="0"/>
              <a:t>•	Sensor de posição do motor de </a:t>
            </a:r>
            <a:endParaRPr lang="pt-BR" sz="2400" dirty="0" smtClean="0"/>
          </a:p>
          <a:p>
            <a:r>
              <a:rPr lang="pt-BR" sz="2400" dirty="0"/>
              <a:t> </a:t>
            </a:r>
            <a:r>
              <a:rPr lang="pt-BR" sz="2400" dirty="0" smtClean="0"/>
              <a:t>           acionamento/Gerador</a:t>
            </a:r>
            <a:endParaRPr lang="pt-BR" sz="2400" dirty="0"/>
          </a:p>
          <a:p>
            <a:r>
              <a:rPr lang="pt-BR" sz="2400" dirty="0"/>
              <a:t>•	Conjunto da bomba auxiliar de fluido da </a:t>
            </a:r>
            <a:r>
              <a:rPr lang="pt-BR" sz="2400" dirty="0" smtClean="0"/>
              <a:t>  </a:t>
            </a:r>
          </a:p>
          <a:p>
            <a:r>
              <a:rPr lang="pt-BR" sz="2400" dirty="0"/>
              <a:t> </a:t>
            </a:r>
            <a:r>
              <a:rPr lang="pt-BR" sz="2400" dirty="0" smtClean="0"/>
              <a:t>           transmissão</a:t>
            </a:r>
            <a:endParaRPr lang="pt-BR" sz="2400" dirty="0"/>
          </a:p>
          <a:p>
            <a:r>
              <a:rPr lang="pt-BR" sz="2400" dirty="0"/>
              <a:t>•	Sensor de temperatura do fluido da transmissão</a:t>
            </a:r>
          </a:p>
          <a:p>
            <a:r>
              <a:rPr lang="pt-BR" sz="2400" dirty="0"/>
              <a:t>•	Interruptor interno de modo</a:t>
            </a:r>
          </a:p>
        </p:txBody>
      </p:sp>
      <p:pic>
        <p:nvPicPr>
          <p:cNvPr id="7" name="Picture 2" descr="C:\Users\Carla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6DE0-FD94-4DAF-BE66-C98F0FA59173}" type="slidenum">
              <a:rPr lang="pt-BR" smtClean="0"/>
              <a:t>9</a:t>
            </a:fld>
            <a:endParaRPr lang="pt-BR"/>
          </a:p>
        </p:txBody>
      </p:sp>
      <p:pic>
        <p:nvPicPr>
          <p:cNvPr id="1027" name="Picture 3" descr="C:\Users\Carlao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4" y="6021288"/>
            <a:ext cx="2859508" cy="5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1"/>
            <a:ext cx="9036496" cy="1412776"/>
          </a:xfrm>
          <a:prstGeom prst="rect">
            <a:avLst/>
          </a:prstGeom>
        </p:spPr>
        <p:txBody>
          <a:bodyPr vert="horz" anchor="t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>
                <a:solidFill>
                  <a:schemeClr val="tx1"/>
                </a:solidFill>
                <a:latin typeface="Impact" pitchFamily="34" charset="0"/>
              </a:rPr>
              <a:t>CHEVROLET BOLT – DETALHES TÉCNICOS</a:t>
            </a:r>
            <a:endParaRPr lang="pt-BR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47667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Conjunto do motor de </a:t>
            </a:r>
            <a:r>
              <a:rPr lang="pt-BR" sz="2000" b="1" dirty="0" smtClean="0">
                <a:solidFill>
                  <a:schemeClr val="bg1"/>
                </a:solidFill>
              </a:rPr>
              <a:t>acionamento/Gerador (Tração)</a:t>
            </a:r>
            <a:endParaRPr lang="pt-BR" sz="2000" b="1" dirty="0">
              <a:solidFill>
                <a:schemeClr val="bg1"/>
              </a:solidFill>
            </a:endParaRPr>
          </a:p>
          <a:p>
            <a:pPr algn="just"/>
            <a:r>
              <a:rPr lang="pt-BR" sz="2000" dirty="0"/>
              <a:t>O conjunto motor gerador de tração de 150 kW é utilizado para propulsão do veículo e frenagem regenerativa. A velocidade e a direção do motor são monitoradas por um sensor de posição.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293190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Estator</a:t>
            </a:r>
          </a:p>
          <a:p>
            <a:pPr algn="just"/>
            <a:r>
              <a:rPr lang="pt-BR" sz="2000" dirty="0"/>
              <a:t>O estator é uma bobina de fio composta por circuitos trifásicos, identificados como fases U, V e W. os circuitos trifásicos são conectados em uma configuração “Y” ou seja, cada fase está em uma posição a 120º uma da outra. Cada um dos três cabos de ALTA TENSÃO se conecta a um circuito trifásico do estator.</a:t>
            </a:r>
          </a:p>
        </p:txBody>
      </p:sp>
      <p:pic>
        <p:nvPicPr>
          <p:cNvPr id="26626" name="Picture 2" descr="C:\Users\Carlao\Desktop\img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8" b="96894" l="9605" r="98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21" y="1124744"/>
            <a:ext cx="41035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Carlao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72" y="116632"/>
            <a:ext cx="982216" cy="9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5219</TotalTime>
  <Words>1749</Words>
  <Application>Microsoft Office PowerPoint</Application>
  <PresentationFormat>Apresentação na tela (4:3)</PresentationFormat>
  <Paragraphs>179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Ápice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TRANSMISSÃO 6T45 GM</dc:title>
  <dc:creator>Carlao</dc:creator>
  <cp:lastModifiedBy>Carlao</cp:lastModifiedBy>
  <cp:revision>404</cp:revision>
  <cp:lastPrinted>2018-12-17T13:40:28Z</cp:lastPrinted>
  <dcterms:created xsi:type="dcterms:W3CDTF">2015-12-01T13:03:07Z</dcterms:created>
  <dcterms:modified xsi:type="dcterms:W3CDTF">2020-11-30T16:55:13Z</dcterms:modified>
</cp:coreProperties>
</file>